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14995" autoAdjust="0"/>
    <p:restoredTop sz="94660"/>
  </p:normalViewPr>
  <p:slideViewPr>
    <p:cSldViewPr snapToGrid="0">
      <p:cViewPr varScale="1">
        <p:scale>
          <a:sx n="82" d="100"/>
          <a:sy n="82" d="100"/>
        </p:scale>
        <p:origin x="1421"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A53AB1-D8FC-4AEA-96F8-FCA8F5A4E08F}"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27932-982D-47D2-A276-4C74F4B840B3}" type="slidenum">
              <a:rPr lang="en-US" smtClean="0"/>
              <a:t>‹#›</a:t>
            </a:fld>
            <a:endParaRPr lang="en-US"/>
          </a:p>
        </p:txBody>
      </p:sp>
      <p:sp>
        <p:nvSpPr>
          <p:cNvPr id="7" name="hl"/>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8513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53AB1-D8FC-4AEA-96F8-FCA8F5A4E08F}"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27932-982D-47D2-A276-4C74F4B840B3}" type="slidenum">
              <a:rPr lang="en-US" smtClean="0"/>
              <a:t>‹#›</a:t>
            </a:fld>
            <a:endParaRPr lang="en-US"/>
          </a:p>
        </p:txBody>
      </p:sp>
    </p:spTree>
    <p:extLst>
      <p:ext uri="{BB962C8B-B14F-4D97-AF65-F5344CB8AC3E}">
        <p14:creationId xmlns:p14="http://schemas.microsoft.com/office/powerpoint/2010/main" val="3028813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53AB1-D8FC-4AEA-96F8-FCA8F5A4E08F}"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27932-982D-47D2-A276-4C74F4B840B3}" type="slidenum">
              <a:rPr lang="en-US" smtClean="0"/>
              <a:t>‹#›</a:t>
            </a:fld>
            <a:endParaRPr lang="en-US"/>
          </a:p>
        </p:txBody>
      </p:sp>
    </p:spTree>
    <p:extLst>
      <p:ext uri="{BB962C8B-B14F-4D97-AF65-F5344CB8AC3E}">
        <p14:creationId xmlns:p14="http://schemas.microsoft.com/office/powerpoint/2010/main" val="960970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53AB1-D8FC-4AEA-96F8-FCA8F5A4E08F}"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27932-982D-47D2-A276-4C74F4B840B3}" type="slidenum">
              <a:rPr lang="en-US" smtClean="0"/>
              <a:t>‹#›</a:t>
            </a:fld>
            <a:endParaRPr lang="en-US"/>
          </a:p>
        </p:txBody>
      </p:sp>
    </p:spTree>
    <p:extLst>
      <p:ext uri="{BB962C8B-B14F-4D97-AF65-F5344CB8AC3E}">
        <p14:creationId xmlns:p14="http://schemas.microsoft.com/office/powerpoint/2010/main" val="546763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A53AB1-D8FC-4AEA-96F8-FCA8F5A4E08F}"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27932-982D-47D2-A276-4C74F4B840B3}" type="slidenum">
              <a:rPr lang="en-US" smtClean="0"/>
              <a:t>‹#›</a:t>
            </a:fld>
            <a:endParaRPr lang="en-US"/>
          </a:p>
        </p:txBody>
      </p:sp>
    </p:spTree>
    <p:extLst>
      <p:ext uri="{BB962C8B-B14F-4D97-AF65-F5344CB8AC3E}">
        <p14:creationId xmlns:p14="http://schemas.microsoft.com/office/powerpoint/2010/main" val="4083651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A53AB1-D8FC-4AEA-96F8-FCA8F5A4E08F}" type="datetimeFigureOut">
              <a:rPr lang="en-US"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27932-982D-47D2-A276-4C74F4B840B3}" type="slidenum">
              <a:rPr lang="en-US" smtClean="0"/>
              <a:t>‹#›</a:t>
            </a:fld>
            <a:endParaRPr lang="en-US"/>
          </a:p>
        </p:txBody>
      </p:sp>
    </p:spTree>
    <p:extLst>
      <p:ext uri="{BB962C8B-B14F-4D97-AF65-F5344CB8AC3E}">
        <p14:creationId xmlns:p14="http://schemas.microsoft.com/office/powerpoint/2010/main" val="222621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A53AB1-D8FC-4AEA-96F8-FCA8F5A4E08F}" type="datetimeFigureOut">
              <a:rPr lang="en-US" smtClean="0"/>
              <a:t>6/17/2016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727932-982D-47D2-A276-4C74F4B840B3}" type="slidenum">
              <a:rPr lang="en-US" smtClean="0"/>
              <a:t>‹#›</a:t>
            </a:fld>
            <a:endParaRPr lang="en-US"/>
          </a:p>
        </p:txBody>
      </p:sp>
    </p:spTree>
    <p:extLst>
      <p:ext uri="{BB962C8B-B14F-4D97-AF65-F5344CB8AC3E}">
        <p14:creationId xmlns:p14="http://schemas.microsoft.com/office/powerpoint/2010/main" val="1425373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A53AB1-D8FC-4AEA-96F8-FCA8F5A4E08F}" type="datetimeFigureOut">
              <a:rPr lang="en-US" smtClean="0"/>
              <a:t>6/17/2016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727932-982D-47D2-A276-4C74F4B840B3}" type="slidenum">
              <a:rPr lang="en-US" smtClean="0"/>
              <a:t>‹#›</a:t>
            </a:fld>
            <a:endParaRPr lang="en-US"/>
          </a:p>
        </p:txBody>
      </p:sp>
    </p:spTree>
    <p:extLst>
      <p:ext uri="{BB962C8B-B14F-4D97-AF65-F5344CB8AC3E}">
        <p14:creationId xmlns:p14="http://schemas.microsoft.com/office/powerpoint/2010/main" val="304589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53AB1-D8FC-4AEA-96F8-FCA8F5A4E08F}" type="datetimeFigureOut">
              <a:rPr lang="en-US" smtClean="0"/>
              <a:t>6/17/2016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727932-982D-47D2-A276-4C74F4B840B3}" type="slidenum">
              <a:rPr lang="en-US" smtClean="0"/>
              <a:t>‹#›</a:t>
            </a:fld>
            <a:endParaRPr lang="en-US"/>
          </a:p>
        </p:txBody>
      </p:sp>
    </p:spTree>
    <p:extLst>
      <p:ext uri="{BB962C8B-B14F-4D97-AF65-F5344CB8AC3E}">
        <p14:creationId xmlns:p14="http://schemas.microsoft.com/office/powerpoint/2010/main" val="87399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A53AB1-D8FC-4AEA-96F8-FCA8F5A4E08F}" type="datetimeFigureOut">
              <a:rPr lang="en-US"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27932-982D-47D2-A276-4C74F4B840B3}" type="slidenum">
              <a:rPr lang="en-US" smtClean="0"/>
              <a:t>‹#›</a:t>
            </a:fld>
            <a:endParaRPr lang="en-US"/>
          </a:p>
        </p:txBody>
      </p:sp>
    </p:spTree>
    <p:extLst>
      <p:ext uri="{BB962C8B-B14F-4D97-AF65-F5344CB8AC3E}">
        <p14:creationId xmlns:p14="http://schemas.microsoft.com/office/powerpoint/2010/main" val="2364611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A53AB1-D8FC-4AEA-96F8-FCA8F5A4E08F}" type="datetimeFigureOut">
              <a:rPr lang="en-US"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27932-982D-47D2-A276-4C74F4B840B3}" type="slidenum">
              <a:rPr lang="en-US" smtClean="0"/>
              <a:t>‹#›</a:t>
            </a:fld>
            <a:endParaRPr lang="en-US"/>
          </a:p>
        </p:txBody>
      </p:sp>
    </p:spTree>
    <p:extLst>
      <p:ext uri="{BB962C8B-B14F-4D97-AF65-F5344CB8AC3E}">
        <p14:creationId xmlns:p14="http://schemas.microsoft.com/office/powerpoint/2010/main" val="326308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53AB1-D8FC-4AEA-96F8-FCA8F5A4E08F}" type="datetimeFigureOut">
              <a:rPr lang="en-US" smtClean="0"/>
              <a:t>6/17/2016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27932-982D-47D2-A276-4C74F4B840B3}" type="slidenum">
              <a:rPr lang="en-US" smtClean="0"/>
              <a:t>‹#›</a:t>
            </a:fld>
            <a:endParaRPr lang="en-US"/>
          </a:p>
        </p:txBody>
      </p:sp>
      <p:sp>
        <p:nvSpPr>
          <p:cNvPr id="7" name="hl"/>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62015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280342"/>
            <a:ext cx="9144000" cy="2387600"/>
          </a:xfrm>
        </p:spPr>
        <p:txBody>
          <a:bodyPr>
            <a:normAutofit fontScale="90000"/>
          </a:bodyPr>
          <a:lstStyle/>
          <a:p>
            <a:r>
              <a:rPr lang="en-US" b="1" dirty="0"/>
              <a:t>This will serve as the guide to use at any destination that holds all Toyota product for no starts.  Please follow our guidelines at all times.</a:t>
            </a:r>
            <a:br>
              <a:rPr lang="en-US" b="1" dirty="0"/>
            </a:br>
            <a:r>
              <a:rPr lang="en-US" b="1" dirty="0"/>
              <a:t> </a:t>
            </a:r>
            <a:br>
              <a:rPr lang="en-US" b="1" dirty="0"/>
            </a:br>
            <a:endParaRPr lang="en-US" b="1" dirty="0"/>
          </a:p>
        </p:txBody>
      </p:sp>
      <p:sp>
        <p:nvSpPr>
          <p:cNvPr id="6" name="Rectangle 4875"/>
          <p:cNvSpPr>
            <a:spLocks noChangeArrowheads="1"/>
          </p:cNvSpPr>
          <p:nvPr/>
        </p:nvSpPr>
        <p:spPr bwMode="auto">
          <a:xfrm>
            <a:off x="0" y="0"/>
            <a:ext cx="12192000" cy="571500"/>
          </a:xfrm>
          <a:prstGeom prst="rect">
            <a:avLst/>
          </a:prstGeom>
          <a:gradFill flip="none" rotWithShape="1">
            <a:gsLst>
              <a:gs pos="0">
                <a:srgbClr val="FF0000"/>
              </a:gs>
              <a:gs pos="100000">
                <a:schemeClr val="tx1"/>
              </a:gs>
            </a:gsLst>
            <a:lin ang="0" scaled="1"/>
            <a:tileRect/>
          </a:gradFill>
          <a:ln>
            <a:noFill/>
          </a:ln>
        </p:spPr>
        <p:txBody>
          <a:bodyPr wrap="none" anchor="ctr"/>
          <a:lstStyle/>
          <a:p>
            <a:endParaRPr lang="en-US"/>
          </a:p>
        </p:txBody>
      </p:sp>
      <p:pic>
        <p:nvPicPr>
          <p:cNvPr id="7" name="Picture 4877" descr="TLS Rail Logo"/>
          <p:cNvPicPr>
            <a:picLocks noChangeAspect="1" noChangeArrowheads="1"/>
          </p:cNvPicPr>
          <p:nvPr/>
        </p:nvPicPr>
        <p:blipFill>
          <a:blip r:embed="rId2" cstate="print">
            <a:extLst>
              <a:ext uri="{28A0092B-C50C-407E-A947-70E740481C1C}">
                <a14:useLocalDpi xmlns:a14="http://schemas.microsoft.com/office/drawing/2010/main" val="0"/>
              </a:ext>
            </a:extLst>
          </a:blip>
          <a:srcRect r="51111"/>
          <a:stretch>
            <a:fillRect/>
          </a:stretch>
        </p:blipFill>
        <p:spPr bwMode="auto">
          <a:xfrm>
            <a:off x="88900" y="19050"/>
            <a:ext cx="15017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6136"/>
          <p:cNvSpPr txBox="1">
            <a:spLocks noChangeArrowheads="1"/>
          </p:cNvSpPr>
          <p:nvPr/>
        </p:nvSpPr>
        <p:spPr bwMode="auto">
          <a:xfrm>
            <a:off x="1631950" y="0"/>
            <a:ext cx="15684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1" hangingPunct="1">
              <a:lnSpc>
                <a:spcPct val="100000"/>
              </a:lnSpc>
              <a:defRPr/>
            </a:pPr>
            <a:r>
              <a:rPr lang="en-US" sz="1800" b="1" dirty="0">
                <a:solidFill>
                  <a:srgbClr val="333333"/>
                </a:solidFill>
                <a:latin typeface="Arial" charset="0"/>
              </a:rPr>
              <a:t>Rail Strategy </a:t>
            </a:r>
          </a:p>
          <a:p>
            <a:pPr eaLnBrk="1" hangingPunct="1">
              <a:lnSpc>
                <a:spcPct val="100000"/>
              </a:lnSpc>
              <a:defRPr/>
            </a:pPr>
            <a:r>
              <a:rPr lang="en-US" sz="1800" b="1" dirty="0">
                <a:solidFill>
                  <a:srgbClr val="333333"/>
                </a:solidFill>
                <a:latin typeface="Arial" charset="0"/>
              </a:rPr>
              <a:t>&amp; Operations</a:t>
            </a:r>
          </a:p>
        </p:txBody>
      </p:sp>
      <p:sp>
        <p:nvSpPr>
          <p:cNvPr id="10" name="Text Box 4916"/>
          <p:cNvSpPr txBox="1">
            <a:spLocks noChangeArrowheads="1"/>
          </p:cNvSpPr>
          <p:nvPr/>
        </p:nvSpPr>
        <p:spPr bwMode="auto">
          <a:xfrm>
            <a:off x="3186258" y="25556"/>
            <a:ext cx="660169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1">
            <a:spAutoFit/>
          </a:bodyPr>
          <a:lstStyle>
            <a:lvl1pPr>
              <a:defRPr sz="1400">
                <a:solidFill>
                  <a:schemeClr val="tx1"/>
                </a:solidFill>
                <a:latin typeface="Arial Narrow" pitchFamily="34" charset="0"/>
                <a:ea typeface="MS PGothic" pitchFamily="34" charset="-128"/>
              </a:defRPr>
            </a:lvl1pPr>
            <a:lvl2pPr marL="742950" indent="-285750">
              <a:defRPr sz="1400">
                <a:solidFill>
                  <a:schemeClr val="tx1"/>
                </a:solidFill>
                <a:latin typeface="Arial Narrow" pitchFamily="34" charset="0"/>
                <a:ea typeface="MS PGothic" pitchFamily="34" charset="-128"/>
              </a:defRPr>
            </a:lvl2pPr>
            <a:lvl3pPr marL="1143000" indent="-228600">
              <a:defRPr sz="1400">
                <a:solidFill>
                  <a:schemeClr val="tx1"/>
                </a:solidFill>
                <a:latin typeface="Arial Narrow" pitchFamily="34" charset="0"/>
                <a:ea typeface="MS PGothic" pitchFamily="34" charset="-128"/>
              </a:defRPr>
            </a:lvl3pPr>
            <a:lvl4pPr marL="1600200" indent="-228600">
              <a:defRPr sz="1400">
                <a:solidFill>
                  <a:schemeClr val="tx1"/>
                </a:solidFill>
                <a:latin typeface="Arial Narrow" pitchFamily="34" charset="0"/>
                <a:ea typeface="MS PGothic" pitchFamily="34" charset="-128"/>
              </a:defRPr>
            </a:lvl4pPr>
            <a:lvl5pPr marL="2057400" indent="-228600">
              <a:defRPr sz="1400">
                <a:solidFill>
                  <a:schemeClr val="tx1"/>
                </a:solidFill>
                <a:latin typeface="Arial Narrow" pitchFamily="34" charset="0"/>
                <a:ea typeface="MS PGothic" pitchFamily="34" charset="-128"/>
              </a:defRPr>
            </a:lvl5pPr>
            <a:lvl6pPr marL="25146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6pPr>
            <a:lvl7pPr marL="29718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7pPr>
            <a:lvl8pPr marL="34290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8pPr>
            <a:lvl9pPr marL="38862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9pPr>
          </a:lstStyle>
          <a:p>
            <a:pPr eaLnBrk="1" hangingPunct="1">
              <a:lnSpc>
                <a:spcPct val="100000"/>
              </a:lnSpc>
              <a:spcBef>
                <a:spcPct val="50000"/>
              </a:spcBef>
            </a:pPr>
            <a:r>
              <a:rPr lang="en-US" sz="2800" dirty="0" smtClean="0">
                <a:solidFill>
                  <a:schemeClr val="bg1"/>
                </a:solidFill>
                <a:latin typeface="Arial Black" pitchFamily="34" charset="0"/>
              </a:rPr>
              <a:t>Toyota No Starts</a:t>
            </a:r>
            <a:endParaRPr lang="en-US" sz="2800" dirty="0">
              <a:solidFill>
                <a:schemeClr val="bg1"/>
              </a:solidFill>
              <a:latin typeface="Arial Black" pitchFamily="34" charset="0"/>
            </a:endParaRPr>
          </a:p>
        </p:txBody>
      </p:sp>
      <p:sp>
        <p:nvSpPr>
          <p:cNvPr id="11" name="TextBox 10"/>
          <p:cNvSpPr txBox="1"/>
          <p:nvPr/>
        </p:nvSpPr>
        <p:spPr>
          <a:xfrm>
            <a:off x="725864" y="1329179"/>
            <a:ext cx="9942136" cy="646331"/>
          </a:xfrm>
          <a:prstGeom prst="rect">
            <a:avLst/>
          </a:prstGeom>
          <a:noFill/>
        </p:spPr>
        <p:txBody>
          <a:bodyPr wrap="square" rtlCol="0">
            <a:spAutoFit/>
          </a:bodyPr>
          <a:lstStyle/>
          <a:p>
            <a:r>
              <a:rPr lang="en-US" dirty="0"/>
              <a:t> </a:t>
            </a:r>
          </a:p>
          <a:p>
            <a:endParaRPr lang="en-US" dirty="0"/>
          </a:p>
        </p:txBody>
      </p:sp>
    </p:spTree>
    <p:extLst>
      <p:ext uri="{BB962C8B-B14F-4D97-AF65-F5344CB8AC3E}">
        <p14:creationId xmlns:p14="http://schemas.microsoft.com/office/powerpoint/2010/main" val="806664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Jump Starting Vehicles</a:t>
            </a:r>
            <a:endParaRPr lang="en-US" b="1" dirty="0"/>
          </a:p>
        </p:txBody>
      </p:sp>
      <p:sp>
        <p:nvSpPr>
          <p:cNvPr id="3" name="Content Placeholder 2"/>
          <p:cNvSpPr>
            <a:spLocks noGrp="1"/>
          </p:cNvSpPr>
          <p:nvPr>
            <p:ph idx="1"/>
          </p:nvPr>
        </p:nvSpPr>
        <p:spPr>
          <a:xfrm>
            <a:off x="197963" y="1291472"/>
            <a:ext cx="11796074" cy="5373279"/>
          </a:xfrm>
        </p:spPr>
        <p:txBody>
          <a:bodyPr>
            <a:noAutofit/>
          </a:bodyPr>
          <a:lstStyle/>
          <a:p>
            <a:r>
              <a:rPr lang="en-US" sz="1800" dirty="0" smtClean="0"/>
              <a:t>To jump-start a vehicle with a dead battery, use either a portable battery charger or jumper cables and a yard utility vehicle (never another new Toyota, Scion, or Lexus vehicle).</a:t>
            </a:r>
          </a:p>
          <a:p>
            <a:r>
              <a:rPr lang="en-US" sz="1800" dirty="0" smtClean="0"/>
              <a:t>Ensure vehicle(s) is(are) off and connect cables as follows:</a:t>
            </a:r>
            <a:endParaRPr lang="en-US" sz="1800" dirty="0"/>
          </a:p>
          <a:p>
            <a:pPr lvl="1"/>
            <a:r>
              <a:rPr lang="en-US" sz="1800" dirty="0" smtClean="0"/>
              <a:t>Portable battery charger:</a:t>
            </a:r>
          </a:p>
          <a:p>
            <a:r>
              <a:rPr lang="en-US" sz="1800" dirty="0" smtClean="0"/>
              <a:t>Connect positive cable to positive battery terminal.</a:t>
            </a:r>
          </a:p>
          <a:p>
            <a:r>
              <a:rPr lang="en-US" sz="1800" dirty="0" smtClean="0"/>
              <a:t>Connect negative cable to negative battery terminal.</a:t>
            </a:r>
          </a:p>
          <a:p>
            <a:pPr lvl="1"/>
            <a:r>
              <a:rPr lang="en-US" sz="1800" dirty="0" smtClean="0"/>
              <a:t>Utility vehicle:</a:t>
            </a:r>
          </a:p>
          <a:p>
            <a:r>
              <a:rPr lang="en-US" sz="1800" dirty="0" smtClean="0"/>
              <a:t>Connect one end of first cable to positive terminal of dead battery.</a:t>
            </a:r>
          </a:p>
          <a:p>
            <a:r>
              <a:rPr lang="en-US" sz="1800" dirty="0" smtClean="0"/>
              <a:t>Connect other end of first cable to positive terminal of good battery.</a:t>
            </a:r>
          </a:p>
          <a:p>
            <a:r>
              <a:rPr lang="en-US" sz="1800" dirty="0" smtClean="0"/>
              <a:t>Connect one end of second cable to negative terminal of good battery.</a:t>
            </a:r>
          </a:p>
          <a:p>
            <a:r>
              <a:rPr lang="en-US" sz="1800" dirty="0" smtClean="0"/>
              <a:t>Connect other end of second cable to engine block of vehicle with dead battery   (an unpainted metal bolt or bracket).</a:t>
            </a:r>
          </a:p>
          <a:p>
            <a:r>
              <a:rPr lang="en-US" sz="1800" dirty="0" smtClean="0"/>
              <a:t>Start the utility vehicle (unless using portable battery charger).</a:t>
            </a:r>
          </a:p>
          <a:p>
            <a:r>
              <a:rPr lang="en-US" sz="1800" dirty="0" smtClean="0"/>
              <a:t>Start the vehicle with the dead battery.</a:t>
            </a:r>
          </a:p>
          <a:p>
            <a:r>
              <a:rPr lang="en-US" sz="1800" dirty="0" smtClean="0"/>
              <a:t>Remove the cable connections in the reverse order that they were attached.  Ensure the ends of the cables do not touch each other or other metal parts.</a:t>
            </a:r>
          </a:p>
          <a:p>
            <a:endParaRPr lang="en-US" sz="1800" dirty="0"/>
          </a:p>
        </p:txBody>
      </p:sp>
      <p:sp>
        <p:nvSpPr>
          <p:cNvPr id="4" name="Rectangle 4875"/>
          <p:cNvSpPr>
            <a:spLocks noChangeArrowheads="1"/>
          </p:cNvSpPr>
          <p:nvPr/>
        </p:nvSpPr>
        <p:spPr bwMode="auto">
          <a:xfrm>
            <a:off x="0" y="0"/>
            <a:ext cx="12192000" cy="571500"/>
          </a:xfrm>
          <a:prstGeom prst="rect">
            <a:avLst/>
          </a:prstGeom>
          <a:gradFill flip="none" rotWithShape="1">
            <a:gsLst>
              <a:gs pos="0">
                <a:srgbClr val="FF0000"/>
              </a:gs>
              <a:gs pos="100000">
                <a:schemeClr val="tx1"/>
              </a:gs>
            </a:gsLst>
            <a:lin ang="0" scaled="1"/>
            <a:tileRect/>
          </a:gradFill>
          <a:ln>
            <a:noFill/>
          </a:ln>
        </p:spPr>
        <p:txBody>
          <a:bodyPr wrap="none" anchor="ctr"/>
          <a:lstStyle/>
          <a:p>
            <a:endParaRPr lang="en-US"/>
          </a:p>
        </p:txBody>
      </p:sp>
      <p:pic>
        <p:nvPicPr>
          <p:cNvPr id="5" name="Picture 4877" descr="TLS Rail Logo"/>
          <p:cNvPicPr>
            <a:picLocks noChangeAspect="1" noChangeArrowheads="1"/>
          </p:cNvPicPr>
          <p:nvPr/>
        </p:nvPicPr>
        <p:blipFill>
          <a:blip r:embed="rId2" cstate="print">
            <a:extLst>
              <a:ext uri="{28A0092B-C50C-407E-A947-70E740481C1C}">
                <a14:useLocalDpi xmlns:a14="http://schemas.microsoft.com/office/drawing/2010/main" val="0"/>
              </a:ext>
            </a:extLst>
          </a:blip>
          <a:srcRect r="51111"/>
          <a:stretch>
            <a:fillRect/>
          </a:stretch>
        </p:blipFill>
        <p:spPr bwMode="auto">
          <a:xfrm>
            <a:off x="88900" y="19050"/>
            <a:ext cx="15017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136"/>
          <p:cNvSpPr txBox="1">
            <a:spLocks noChangeArrowheads="1"/>
          </p:cNvSpPr>
          <p:nvPr/>
        </p:nvSpPr>
        <p:spPr bwMode="auto">
          <a:xfrm>
            <a:off x="1631950" y="0"/>
            <a:ext cx="15684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1" hangingPunct="1">
              <a:lnSpc>
                <a:spcPct val="100000"/>
              </a:lnSpc>
              <a:defRPr/>
            </a:pPr>
            <a:r>
              <a:rPr lang="en-US" sz="1800" b="1" dirty="0">
                <a:solidFill>
                  <a:srgbClr val="333333"/>
                </a:solidFill>
                <a:latin typeface="Arial" charset="0"/>
              </a:rPr>
              <a:t>Rail Strategy </a:t>
            </a:r>
          </a:p>
          <a:p>
            <a:pPr eaLnBrk="1" hangingPunct="1">
              <a:lnSpc>
                <a:spcPct val="100000"/>
              </a:lnSpc>
              <a:defRPr/>
            </a:pPr>
            <a:r>
              <a:rPr lang="en-US" sz="1800" b="1" dirty="0">
                <a:solidFill>
                  <a:srgbClr val="333333"/>
                </a:solidFill>
                <a:latin typeface="Arial" charset="0"/>
              </a:rPr>
              <a:t>&amp; Operations</a:t>
            </a:r>
          </a:p>
        </p:txBody>
      </p:sp>
      <p:sp>
        <p:nvSpPr>
          <p:cNvPr id="7" name="Text Box 4916"/>
          <p:cNvSpPr txBox="1">
            <a:spLocks noChangeArrowheads="1"/>
          </p:cNvSpPr>
          <p:nvPr/>
        </p:nvSpPr>
        <p:spPr bwMode="auto">
          <a:xfrm>
            <a:off x="3186258" y="25556"/>
            <a:ext cx="660169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1">
            <a:spAutoFit/>
          </a:bodyPr>
          <a:lstStyle>
            <a:lvl1pPr>
              <a:defRPr sz="1400">
                <a:solidFill>
                  <a:schemeClr val="tx1"/>
                </a:solidFill>
                <a:latin typeface="Arial Narrow" pitchFamily="34" charset="0"/>
                <a:ea typeface="MS PGothic" pitchFamily="34" charset="-128"/>
              </a:defRPr>
            </a:lvl1pPr>
            <a:lvl2pPr marL="742950" indent="-285750">
              <a:defRPr sz="1400">
                <a:solidFill>
                  <a:schemeClr val="tx1"/>
                </a:solidFill>
                <a:latin typeface="Arial Narrow" pitchFamily="34" charset="0"/>
                <a:ea typeface="MS PGothic" pitchFamily="34" charset="-128"/>
              </a:defRPr>
            </a:lvl2pPr>
            <a:lvl3pPr marL="1143000" indent="-228600">
              <a:defRPr sz="1400">
                <a:solidFill>
                  <a:schemeClr val="tx1"/>
                </a:solidFill>
                <a:latin typeface="Arial Narrow" pitchFamily="34" charset="0"/>
                <a:ea typeface="MS PGothic" pitchFamily="34" charset="-128"/>
              </a:defRPr>
            </a:lvl3pPr>
            <a:lvl4pPr marL="1600200" indent="-228600">
              <a:defRPr sz="1400">
                <a:solidFill>
                  <a:schemeClr val="tx1"/>
                </a:solidFill>
                <a:latin typeface="Arial Narrow" pitchFamily="34" charset="0"/>
                <a:ea typeface="MS PGothic" pitchFamily="34" charset="-128"/>
              </a:defRPr>
            </a:lvl4pPr>
            <a:lvl5pPr marL="2057400" indent="-228600">
              <a:defRPr sz="1400">
                <a:solidFill>
                  <a:schemeClr val="tx1"/>
                </a:solidFill>
                <a:latin typeface="Arial Narrow" pitchFamily="34" charset="0"/>
                <a:ea typeface="MS PGothic" pitchFamily="34" charset="-128"/>
              </a:defRPr>
            </a:lvl5pPr>
            <a:lvl6pPr marL="25146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6pPr>
            <a:lvl7pPr marL="29718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7pPr>
            <a:lvl8pPr marL="34290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8pPr>
            <a:lvl9pPr marL="38862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9pPr>
          </a:lstStyle>
          <a:p>
            <a:pPr eaLnBrk="1" hangingPunct="1">
              <a:lnSpc>
                <a:spcPct val="100000"/>
              </a:lnSpc>
              <a:spcBef>
                <a:spcPct val="50000"/>
              </a:spcBef>
            </a:pPr>
            <a:r>
              <a:rPr lang="en-US" sz="2800" dirty="0" smtClean="0">
                <a:solidFill>
                  <a:schemeClr val="bg1"/>
                </a:solidFill>
                <a:latin typeface="Arial Black" pitchFamily="34" charset="0"/>
              </a:rPr>
              <a:t>Toyota No Starts</a:t>
            </a:r>
            <a:endParaRPr lang="en-US" sz="2800" dirty="0">
              <a:solidFill>
                <a:schemeClr val="bg1"/>
              </a:solidFill>
              <a:latin typeface="Arial Black" pitchFamily="34" charset="0"/>
            </a:endParaRPr>
          </a:p>
        </p:txBody>
      </p:sp>
    </p:spTree>
    <p:extLst>
      <p:ext uri="{BB962C8B-B14F-4D97-AF65-F5344CB8AC3E}">
        <p14:creationId xmlns:p14="http://schemas.microsoft.com/office/powerpoint/2010/main" val="1493860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Charging Batteries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Batteries should be recharged using an appropriate charging device, such as a portable battery charger (which plugs into a standard electrical wall outlet) or a permanent charging station.</a:t>
            </a:r>
          </a:p>
          <a:p>
            <a:r>
              <a:rPr lang="en-US" dirty="0"/>
              <a:t>If battery is still installed in vehicle, ensure vehicle's negative battery cable is disconnected.</a:t>
            </a:r>
          </a:p>
          <a:p>
            <a:r>
              <a:rPr lang="en-US" dirty="0"/>
              <a:t>Ensure power switch on battery charger is off when connecting or disconnecting cables.</a:t>
            </a:r>
          </a:p>
          <a:p>
            <a:r>
              <a:rPr lang="en-US" dirty="0"/>
              <a:t>Connect positive cable to positive battery terminal and negative cable to negative battery terminal.</a:t>
            </a:r>
          </a:p>
          <a:p>
            <a:r>
              <a:rPr lang="en-US" dirty="0"/>
              <a:t>Batteries should be charged overnight to ensure full charging has occurred.</a:t>
            </a:r>
          </a:p>
          <a:p>
            <a:r>
              <a:rPr lang="en-US" dirty="0"/>
              <a:t>If battery fails to charge, have battery and/or vehicle electrical system checked by a qualified technician.</a:t>
            </a:r>
          </a:p>
          <a:p>
            <a:endParaRPr lang="en-US" dirty="0"/>
          </a:p>
        </p:txBody>
      </p:sp>
      <p:sp>
        <p:nvSpPr>
          <p:cNvPr id="4" name="Rectangle 4875"/>
          <p:cNvSpPr>
            <a:spLocks noChangeArrowheads="1"/>
          </p:cNvSpPr>
          <p:nvPr/>
        </p:nvSpPr>
        <p:spPr bwMode="auto">
          <a:xfrm>
            <a:off x="0" y="0"/>
            <a:ext cx="12192000" cy="571500"/>
          </a:xfrm>
          <a:prstGeom prst="rect">
            <a:avLst/>
          </a:prstGeom>
          <a:gradFill flip="none" rotWithShape="1">
            <a:gsLst>
              <a:gs pos="0">
                <a:srgbClr val="FF0000"/>
              </a:gs>
              <a:gs pos="100000">
                <a:schemeClr val="tx1"/>
              </a:gs>
            </a:gsLst>
            <a:lin ang="0" scaled="1"/>
            <a:tileRect/>
          </a:gradFill>
          <a:ln>
            <a:noFill/>
          </a:ln>
        </p:spPr>
        <p:txBody>
          <a:bodyPr wrap="none" anchor="ctr"/>
          <a:lstStyle/>
          <a:p>
            <a:endParaRPr lang="en-US"/>
          </a:p>
        </p:txBody>
      </p:sp>
      <p:pic>
        <p:nvPicPr>
          <p:cNvPr id="5" name="Picture 4877" descr="TLS Rail Logo"/>
          <p:cNvPicPr>
            <a:picLocks noChangeAspect="1" noChangeArrowheads="1"/>
          </p:cNvPicPr>
          <p:nvPr/>
        </p:nvPicPr>
        <p:blipFill>
          <a:blip r:embed="rId2" cstate="print">
            <a:extLst>
              <a:ext uri="{28A0092B-C50C-407E-A947-70E740481C1C}">
                <a14:useLocalDpi xmlns:a14="http://schemas.microsoft.com/office/drawing/2010/main" val="0"/>
              </a:ext>
            </a:extLst>
          </a:blip>
          <a:srcRect r="51111"/>
          <a:stretch>
            <a:fillRect/>
          </a:stretch>
        </p:blipFill>
        <p:spPr bwMode="auto">
          <a:xfrm>
            <a:off x="88900" y="19050"/>
            <a:ext cx="15017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136"/>
          <p:cNvSpPr txBox="1">
            <a:spLocks noChangeArrowheads="1"/>
          </p:cNvSpPr>
          <p:nvPr/>
        </p:nvSpPr>
        <p:spPr bwMode="auto">
          <a:xfrm>
            <a:off x="1631950" y="0"/>
            <a:ext cx="15684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1" hangingPunct="1">
              <a:lnSpc>
                <a:spcPct val="100000"/>
              </a:lnSpc>
              <a:defRPr/>
            </a:pPr>
            <a:r>
              <a:rPr lang="en-US" sz="1800" b="1" dirty="0">
                <a:solidFill>
                  <a:srgbClr val="333333"/>
                </a:solidFill>
                <a:latin typeface="Arial" charset="0"/>
              </a:rPr>
              <a:t>Rail Strategy </a:t>
            </a:r>
          </a:p>
          <a:p>
            <a:pPr eaLnBrk="1" hangingPunct="1">
              <a:lnSpc>
                <a:spcPct val="100000"/>
              </a:lnSpc>
              <a:defRPr/>
            </a:pPr>
            <a:r>
              <a:rPr lang="en-US" sz="1800" b="1" dirty="0">
                <a:solidFill>
                  <a:srgbClr val="333333"/>
                </a:solidFill>
                <a:latin typeface="Arial" charset="0"/>
              </a:rPr>
              <a:t>&amp; Operations</a:t>
            </a:r>
          </a:p>
        </p:txBody>
      </p:sp>
      <p:sp>
        <p:nvSpPr>
          <p:cNvPr id="7" name="Text Box 4916"/>
          <p:cNvSpPr txBox="1">
            <a:spLocks noChangeArrowheads="1"/>
          </p:cNvSpPr>
          <p:nvPr/>
        </p:nvSpPr>
        <p:spPr bwMode="auto">
          <a:xfrm>
            <a:off x="3186258" y="25556"/>
            <a:ext cx="660169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1">
            <a:spAutoFit/>
          </a:bodyPr>
          <a:lstStyle>
            <a:lvl1pPr>
              <a:defRPr sz="1400">
                <a:solidFill>
                  <a:schemeClr val="tx1"/>
                </a:solidFill>
                <a:latin typeface="Arial Narrow" pitchFamily="34" charset="0"/>
                <a:ea typeface="MS PGothic" pitchFamily="34" charset="-128"/>
              </a:defRPr>
            </a:lvl1pPr>
            <a:lvl2pPr marL="742950" indent="-285750">
              <a:defRPr sz="1400">
                <a:solidFill>
                  <a:schemeClr val="tx1"/>
                </a:solidFill>
                <a:latin typeface="Arial Narrow" pitchFamily="34" charset="0"/>
                <a:ea typeface="MS PGothic" pitchFamily="34" charset="-128"/>
              </a:defRPr>
            </a:lvl2pPr>
            <a:lvl3pPr marL="1143000" indent="-228600">
              <a:defRPr sz="1400">
                <a:solidFill>
                  <a:schemeClr val="tx1"/>
                </a:solidFill>
                <a:latin typeface="Arial Narrow" pitchFamily="34" charset="0"/>
                <a:ea typeface="MS PGothic" pitchFamily="34" charset="-128"/>
              </a:defRPr>
            </a:lvl3pPr>
            <a:lvl4pPr marL="1600200" indent="-228600">
              <a:defRPr sz="1400">
                <a:solidFill>
                  <a:schemeClr val="tx1"/>
                </a:solidFill>
                <a:latin typeface="Arial Narrow" pitchFamily="34" charset="0"/>
                <a:ea typeface="MS PGothic" pitchFamily="34" charset="-128"/>
              </a:defRPr>
            </a:lvl4pPr>
            <a:lvl5pPr marL="2057400" indent="-228600">
              <a:defRPr sz="1400">
                <a:solidFill>
                  <a:schemeClr val="tx1"/>
                </a:solidFill>
                <a:latin typeface="Arial Narrow" pitchFamily="34" charset="0"/>
                <a:ea typeface="MS PGothic" pitchFamily="34" charset="-128"/>
              </a:defRPr>
            </a:lvl5pPr>
            <a:lvl6pPr marL="25146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6pPr>
            <a:lvl7pPr marL="29718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7pPr>
            <a:lvl8pPr marL="34290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8pPr>
            <a:lvl9pPr marL="38862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9pPr>
          </a:lstStyle>
          <a:p>
            <a:pPr eaLnBrk="1" hangingPunct="1">
              <a:lnSpc>
                <a:spcPct val="100000"/>
              </a:lnSpc>
              <a:spcBef>
                <a:spcPct val="50000"/>
              </a:spcBef>
            </a:pPr>
            <a:r>
              <a:rPr lang="en-US" sz="2800" dirty="0" smtClean="0">
                <a:solidFill>
                  <a:schemeClr val="bg1"/>
                </a:solidFill>
                <a:latin typeface="Arial Black" pitchFamily="34" charset="0"/>
              </a:rPr>
              <a:t>Toyota No Starts</a:t>
            </a:r>
            <a:endParaRPr lang="en-US" sz="2800" dirty="0">
              <a:solidFill>
                <a:schemeClr val="bg1"/>
              </a:solidFill>
              <a:latin typeface="Arial Black" pitchFamily="34" charset="0"/>
            </a:endParaRPr>
          </a:p>
        </p:txBody>
      </p:sp>
    </p:spTree>
    <p:extLst>
      <p:ext uri="{BB962C8B-B14F-4D97-AF65-F5344CB8AC3E}">
        <p14:creationId xmlns:p14="http://schemas.microsoft.com/office/powerpoint/2010/main" val="1340223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Refueling</a:t>
            </a:r>
            <a:endParaRPr lang="en-US" b="1" dirty="0"/>
          </a:p>
        </p:txBody>
      </p:sp>
      <p:sp>
        <p:nvSpPr>
          <p:cNvPr id="3" name="Content Placeholder 2"/>
          <p:cNvSpPr>
            <a:spLocks noGrp="1"/>
          </p:cNvSpPr>
          <p:nvPr>
            <p:ph idx="1"/>
          </p:nvPr>
        </p:nvSpPr>
        <p:spPr/>
        <p:txBody>
          <a:bodyPr/>
          <a:lstStyle/>
          <a:p>
            <a:r>
              <a:rPr lang="en-US" dirty="0"/>
              <a:t>If vehicle has run out of fuel the car should be refueled using the proper grade that will be listed in the gas cap cover.  Exercise caution when entering railcar so that fuel container does not come in contact with the vehicle.  When putting fuel in the car ensure that fuel does not contact painted surface.  </a:t>
            </a:r>
          </a:p>
          <a:p>
            <a:r>
              <a:rPr lang="en-US" dirty="0"/>
              <a:t>Once car has been fueled remove the fuel container from the inside of the railcar and proceed to drive vehicle off the railcar to the fuel pumps to replace missing fuel.  No more than 3 gallons of fuel should be placed in the car.  Unload contractor should keep track of how much fuel was added to specific vins.</a:t>
            </a:r>
          </a:p>
          <a:p>
            <a:endParaRPr lang="en-US" dirty="0"/>
          </a:p>
        </p:txBody>
      </p:sp>
      <p:sp>
        <p:nvSpPr>
          <p:cNvPr id="4" name="Rectangle 4875"/>
          <p:cNvSpPr>
            <a:spLocks noChangeArrowheads="1"/>
          </p:cNvSpPr>
          <p:nvPr/>
        </p:nvSpPr>
        <p:spPr bwMode="auto">
          <a:xfrm>
            <a:off x="0" y="0"/>
            <a:ext cx="12192000" cy="571500"/>
          </a:xfrm>
          <a:prstGeom prst="rect">
            <a:avLst/>
          </a:prstGeom>
          <a:gradFill flip="none" rotWithShape="1">
            <a:gsLst>
              <a:gs pos="0">
                <a:srgbClr val="FF0000"/>
              </a:gs>
              <a:gs pos="100000">
                <a:schemeClr val="tx1"/>
              </a:gs>
            </a:gsLst>
            <a:lin ang="0" scaled="1"/>
            <a:tileRect/>
          </a:gradFill>
          <a:ln>
            <a:noFill/>
          </a:ln>
        </p:spPr>
        <p:txBody>
          <a:bodyPr wrap="none" anchor="ctr"/>
          <a:lstStyle/>
          <a:p>
            <a:endParaRPr lang="en-US"/>
          </a:p>
        </p:txBody>
      </p:sp>
      <p:pic>
        <p:nvPicPr>
          <p:cNvPr id="5" name="Picture 4877" descr="TLS Rail Logo"/>
          <p:cNvPicPr>
            <a:picLocks noChangeAspect="1" noChangeArrowheads="1"/>
          </p:cNvPicPr>
          <p:nvPr/>
        </p:nvPicPr>
        <p:blipFill>
          <a:blip r:embed="rId2" cstate="print">
            <a:extLst>
              <a:ext uri="{28A0092B-C50C-407E-A947-70E740481C1C}">
                <a14:useLocalDpi xmlns:a14="http://schemas.microsoft.com/office/drawing/2010/main" val="0"/>
              </a:ext>
            </a:extLst>
          </a:blip>
          <a:srcRect r="51111"/>
          <a:stretch>
            <a:fillRect/>
          </a:stretch>
        </p:blipFill>
        <p:spPr bwMode="auto">
          <a:xfrm>
            <a:off x="88900" y="19050"/>
            <a:ext cx="15017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136"/>
          <p:cNvSpPr txBox="1">
            <a:spLocks noChangeArrowheads="1"/>
          </p:cNvSpPr>
          <p:nvPr/>
        </p:nvSpPr>
        <p:spPr bwMode="auto">
          <a:xfrm>
            <a:off x="1631950" y="0"/>
            <a:ext cx="15684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1" hangingPunct="1">
              <a:lnSpc>
                <a:spcPct val="100000"/>
              </a:lnSpc>
              <a:defRPr/>
            </a:pPr>
            <a:r>
              <a:rPr lang="en-US" sz="1800" b="1" dirty="0">
                <a:solidFill>
                  <a:srgbClr val="333333"/>
                </a:solidFill>
                <a:latin typeface="Arial" charset="0"/>
              </a:rPr>
              <a:t>Rail Strategy </a:t>
            </a:r>
          </a:p>
          <a:p>
            <a:pPr eaLnBrk="1" hangingPunct="1">
              <a:lnSpc>
                <a:spcPct val="100000"/>
              </a:lnSpc>
              <a:defRPr/>
            </a:pPr>
            <a:r>
              <a:rPr lang="en-US" sz="1800" b="1" dirty="0">
                <a:solidFill>
                  <a:srgbClr val="333333"/>
                </a:solidFill>
                <a:latin typeface="Arial" charset="0"/>
              </a:rPr>
              <a:t>&amp; Operations</a:t>
            </a:r>
          </a:p>
        </p:txBody>
      </p:sp>
      <p:sp>
        <p:nvSpPr>
          <p:cNvPr id="7" name="Text Box 4916"/>
          <p:cNvSpPr txBox="1">
            <a:spLocks noChangeArrowheads="1"/>
          </p:cNvSpPr>
          <p:nvPr/>
        </p:nvSpPr>
        <p:spPr bwMode="auto">
          <a:xfrm>
            <a:off x="3186258" y="25556"/>
            <a:ext cx="660169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1">
            <a:spAutoFit/>
          </a:bodyPr>
          <a:lstStyle>
            <a:lvl1pPr>
              <a:defRPr sz="1400">
                <a:solidFill>
                  <a:schemeClr val="tx1"/>
                </a:solidFill>
                <a:latin typeface="Arial Narrow" pitchFamily="34" charset="0"/>
                <a:ea typeface="MS PGothic" pitchFamily="34" charset="-128"/>
              </a:defRPr>
            </a:lvl1pPr>
            <a:lvl2pPr marL="742950" indent="-285750">
              <a:defRPr sz="1400">
                <a:solidFill>
                  <a:schemeClr val="tx1"/>
                </a:solidFill>
                <a:latin typeface="Arial Narrow" pitchFamily="34" charset="0"/>
                <a:ea typeface="MS PGothic" pitchFamily="34" charset="-128"/>
              </a:defRPr>
            </a:lvl2pPr>
            <a:lvl3pPr marL="1143000" indent="-228600">
              <a:defRPr sz="1400">
                <a:solidFill>
                  <a:schemeClr val="tx1"/>
                </a:solidFill>
                <a:latin typeface="Arial Narrow" pitchFamily="34" charset="0"/>
                <a:ea typeface="MS PGothic" pitchFamily="34" charset="-128"/>
              </a:defRPr>
            </a:lvl3pPr>
            <a:lvl4pPr marL="1600200" indent="-228600">
              <a:defRPr sz="1400">
                <a:solidFill>
                  <a:schemeClr val="tx1"/>
                </a:solidFill>
                <a:latin typeface="Arial Narrow" pitchFamily="34" charset="0"/>
                <a:ea typeface="MS PGothic" pitchFamily="34" charset="-128"/>
              </a:defRPr>
            </a:lvl4pPr>
            <a:lvl5pPr marL="2057400" indent="-228600">
              <a:defRPr sz="1400">
                <a:solidFill>
                  <a:schemeClr val="tx1"/>
                </a:solidFill>
                <a:latin typeface="Arial Narrow" pitchFamily="34" charset="0"/>
                <a:ea typeface="MS PGothic" pitchFamily="34" charset="-128"/>
              </a:defRPr>
            </a:lvl5pPr>
            <a:lvl6pPr marL="25146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6pPr>
            <a:lvl7pPr marL="29718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7pPr>
            <a:lvl8pPr marL="34290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8pPr>
            <a:lvl9pPr marL="38862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9pPr>
          </a:lstStyle>
          <a:p>
            <a:pPr eaLnBrk="1" hangingPunct="1">
              <a:lnSpc>
                <a:spcPct val="100000"/>
              </a:lnSpc>
              <a:spcBef>
                <a:spcPct val="50000"/>
              </a:spcBef>
            </a:pPr>
            <a:r>
              <a:rPr lang="en-US" sz="2800" dirty="0" smtClean="0">
                <a:solidFill>
                  <a:schemeClr val="bg1"/>
                </a:solidFill>
                <a:latin typeface="Arial Black" pitchFamily="34" charset="0"/>
              </a:rPr>
              <a:t>Toyota No Starts</a:t>
            </a:r>
            <a:endParaRPr lang="en-US" sz="2800" dirty="0">
              <a:solidFill>
                <a:schemeClr val="bg1"/>
              </a:solidFill>
              <a:latin typeface="Arial Black" pitchFamily="34" charset="0"/>
            </a:endParaRPr>
          </a:p>
        </p:txBody>
      </p:sp>
    </p:spTree>
    <p:extLst>
      <p:ext uri="{BB962C8B-B14F-4D97-AF65-F5344CB8AC3E}">
        <p14:creationId xmlns:p14="http://schemas.microsoft.com/office/powerpoint/2010/main" val="700085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Missing Keys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In the event that keys are not present inside the vehicle, the car may be pushed, if it can be done safely, or towed off of the railcar.  The Toyota preference is to have new keys cut and then have the car driven off normally.  In order to facilitate fluidity at rail yards Toyota understands that waiting for keys may not be suitable to operations.</a:t>
            </a:r>
          </a:p>
          <a:p>
            <a:r>
              <a:rPr lang="en-US" dirty="0"/>
              <a:t>If the car is being pushed off the railcar, car should only be pushed to the door and then towed the remainder to ensure that unloaders are not injured on the ramps.  If the car is being towed, override the shifter to place the car in neutral and release the parking brake.  If the shift override is damaged in the process, liability will be placed on the unload contractor.  </a:t>
            </a:r>
          </a:p>
          <a:p>
            <a:r>
              <a:rPr lang="en-US" dirty="0"/>
              <a:t>Once the car is off the railcar and on the ground, stage in an area with other no starts to be evaluated by our inspection company, Vascor.  Vascor will be the coordinator for all Toyota product at all rail destinations.</a:t>
            </a:r>
          </a:p>
          <a:p>
            <a:endParaRPr lang="en-US" dirty="0"/>
          </a:p>
        </p:txBody>
      </p:sp>
      <p:sp>
        <p:nvSpPr>
          <p:cNvPr id="4" name="Rectangle 4875"/>
          <p:cNvSpPr>
            <a:spLocks noChangeArrowheads="1"/>
          </p:cNvSpPr>
          <p:nvPr/>
        </p:nvSpPr>
        <p:spPr bwMode="auto">
          <a:xfrm>
            <a:off x="0" y="0"/>
            <a:ext cx="12192000" cy="571500"/>
          </a:xfrm>
          <a:prstGeom prst="rect">
            <a:avLst/>
          </a:prstGeom>
          <a:gradFill flip="none" rotWithShape="1">
            <a:gsLst>
              <a:gs pos="0">
                <a:srgbClr val="FF0000"/>
              </a:gs>
              <a:gs pos="100000">
                <a:schemeClr val="tx1"/>
              </a:gs>
            </a:gsLst>
            <a:lin ang="0" scaled="1"/>
            <a:tileRect/>
          </a:gradFill>
          <a:ln>
            <a:noFill/>
          </a:ln>
        </p:spPr>
        <p:txBody>
          <a:bodyPr wrap="none" anchor="ctr"/>
          <a:lstStyle/>
          <a:p>
            <a:endParaRPr lang="en-US"/>
          </a:p>
        </p:txBody>
      </p:sp>
      <p:pic>
        <p:nvPicPr>
          <p:cNvPr id="5" name="Picture 4877" descr="TLS Rail Logo"/>
          <p:cNvPicPr>
            <a:picLocks noChangeAspect="1" noChangeArrowheads="1"/>
          </p:cNvPicPr>
          <p:nvPr/>
        </p:nvPicPr>
        <p:blipFill>
          <a:blip r:embed="rId2" cstate="print">
            <a:extLst>
              <a:ext uri="{28A0092B-C50C-407E-A947-70E740481C1C}">
                <a14:useLocalDpi xmlns:a14="http://schemas.microsoft.com/office/drawing/2010/main" val="0"/>
              </a:ext>
            </a:extLst>
          </a:blip>
          <a:srcRect r="51111"/>
          <a:stretch>
            <a:fillRect/>
          </a:stretch>
        </p:blipFill>
        <p:spPr bwMode="auto">
          <a:xfrm>
            <a:off x="88900" y="19050"/>
            <a:ext cx="15017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136"/>
          <p:cNvSpPr txBox="1">
            <a:spLocks noChangeArrowheads="1"/>
          </p:cNvSpPr>
          <p:nvPr/>
        </p:nvSpPr>
        <p:spPr bwMode="auto">
          <a:xfrm>
            <a:off x="1631950" y="0"/>
            <a:ext cx="15684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1" hangingPunct="1">
              <a:lnSpc>
                <a:spcPct val="100000"/>
              </a:lnSpc>
              <a:defRPr/>
            </a:pPr>
            <a:r>
              <a:rPr lang="en-US" sz="1800" b="1" dirty="0">
                <a:solidFill>
                  <a:srgbClr val="333333"/>
                </a:solidFill>
                <a:latin typeface="Arial" charset="0"/>
              </a:rPr>
              <a:t>Rail Strategy </a:t>
            </a:r>
          </a:p>
          <a:p>
            <a:pPr eaLnBrk="1" hangingPunct="1">
              <a:lnSpc>
                <a:spcPct val="100000"/>
              </a:lnSpc>
              <a:defRPr/>
            </a:pPr>
            <a:r>
              <a:rPr lang="en-US" sz="1800" b="1" dirty="0">
                <a:solidFill>
                  <a:srgbClr val="333333"/>
                </a:solidFill>
                <a:latin typeface="Arial" charset="0"/>
              </a:rPr>
              <a:t>&amp; Operations</a:t>
            </a:r>
          </a:p>
        </p:txBody>
      </p:sp>
      <p:sp>
        <p:nvSpPr>
          <p:cNvPr id="7" name="Text Box 4916"/>
          <p:cNvSpPr txBox="1">
            <a:spLocks noChangeArrowheads="1"/>
          </p:cNvSpPr>
          <p:nvPr/>
        </p:nvSpPr>
        <p:spPr bwMode="auto">
          <a:xfrm>
            <a:off x="3186258" y="25556"/>
            <a:ext cx="660169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1">
            <a:spAutoFit/>
          </a:bodyPr>
          <a:lstStyle>
            <a:lvl1pPr>
              <a:defRPr sz="1400">
                <a:solidFill>
                  <a:schemeClr val="tx1"/>
                </a:solidFill>
                <a:latin typeface="Arial Narrow" pitchFamily="34" charset="0"/>
                <a:ea typeface="MS PGothic" pitchFamily="34" charset="-128"/>
              </a:defRPr>
            </a:lvl1pPr>
            <a:lvl2pPr marL="742950" indent="-285750">
              <a:defRPr sz="1400">
                <a:solidFill>
                  <a:schemeClr val="tx1"/>
                </a:solidFill>
                <a:latin typeface="Arial Narrow" pitchFamily="34" charset="0"/>
                <a:ea typeface="MS PGothic" pitchFamily="34" charset="-128"/>
              </a:defRPr>
            </a:lvl2pPr>
            <a:lvl3pPr marL="1143000" indent="-228600">
              <a:defRPr sz="1400">
                <a:solidFill>
                  <a:schemeClr val="tx1"/>
                </a:solidFill>
                <a:latin typeface="Arial Narrow" pitchFamily="34" charset="0"/>
                <a:ea typeface="MS PGothic" pitchFamily="34" charset="-128"/>
              </a:defRPr>
            </a:lvl3pPr>
            <a:lvl4pPr marL="1600200" indent="-228600">
              <a:defRPr sz="1400">
                <a:solidFill>
                  <a:schemeClr val="tx1"/>
                </a:solidFill>
                <a:latin typeface="Arial Narrow" pitchFamily="34" charset="0"/>
                <a:ea typeface="MS PGothic" pitchFamily="34" charset="-128"/>
              </a:defRPr>
            </a:lvl4pPr>
            <a:lvl5pPr marL="2057400" indent="-228600">
              <a:defRPr sz="1400">
                <a:solidFill>
                  <a:schemeClr val="tx1"/>
                </a:solidFill>
                <a:latin typeface="Arial Narrow" pitchFamily="34" charset="0"/>
                <a:ea typeface="MS PGothic" pitchFamily="34" charset="-128"/>
              </a:defRPr>
            </a:lvl5pPr>
            <a:lvl6pPr marL="25146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6pPr>
            <a:lvl7pPr marL="29718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7pPr>
            <a:lvl8pPr marL="34290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8pPr>
            <a:lvl9pPr marL="3886200" indent="-228600" algn="ctr" eaLnBrk="0" fontAlgn="base" hangingPunct="0">
              <a:lnSpc>
                <a:spcPct val="75000"/>
              </a:lnSpc>
              <a:spcBef>
                <a:spcPct val="0"/>
              </a:spcBef>
              <a:spcAft>
                <a:spcPct val="0"/>
              </a:spcAft>
              <a:defRPr sz="1400">
                <a:solidFill>
                  <a:schemeClr val="tx1"/>
                </a:solidFill>
                <a:latin typeface="Arial Narrow" pitchFamily="34" charset="0"/>
                <a:ea typeface="MS PGothic" pitchFamily="34" charset="-128"/>
              </a:defRPr>
            </a:lvl9pPr>
          </a:lstStyle>
          <a:p>
            <a:pPr eaLnBrk="1" hangingPunct="1">
              <a:lnSpc>
                <a:spcPct val="100000"/>
              </a:lnSpc>
              <a:spcBef>
                <a:spcPct val="50000"/>
              </a:spcBef>
            </a:pPr>
            <a:r>
              <a:rPr lang="en-US" sz="2800" dirty="0" smtClean="0">
                <a:solidFill>
                  <a:schemeClr val="bg1"/>
                </a:solidFill>
                <a:latin typeface="Arial Black" pitchFamily="34" charset="0"/>
              </a:rPr>
              <a:t>Toyota No Starts</a:t>
            </a:r>
            <a:endParaRPr lang="en-US" sz="2800" dirty="0">
              <a:solidFill>
                <a:schemeClr val="bg1"/>
              </a:solidFill>
              <a:latin typeface="Arial Black" pitchFamily="34" charset="0"/>
            </a:endParaRPr>
          </a:p>
        </p:txBody>
      </p:sp>
    </p:spTree>
    <p:extLst>
      <p:ext uri="{BB962C8B-B14F-4D97-AF65-F5344CB8AC3E}">
        <p14:creationId xmlns:p14="http://schemas.microsoft.com/office/powerpoint/2010/main" val="1575512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667</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MS PGothic</vt:lpstr>
      <vt:lpstr>Arial</vt:lpstr>
      <vt:lpstr>Arial Black</vt:lpstr>
      <vt:lpstr>Calibri</vt:lpstr>
      <vt:lpstr>Calibri Light</vt:lpstr>
      <vt:lpstr>Office Theme</vt:lpstr>
      <vt:lpstr>This will serve as the guide to use at any destination that holds all Toyota product for no starts.  Please follow our guidelines at all times.   </vt:lpstr>
      <vt:lpstr>Jump Starting Vehicles</vt:lpstr>
      <vt:lpstr>Charging Batteries</vt:lpstr>
      <vt:lpstr>Refueling</vt:lpstr>
      <vt:lpstr>Missing Keys</vt:lpstr>
    </vt:vector>
  </TitlesOfParts>
  <Company>TEMA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will serve as the guide to use at any destination that holds all Toyota product for no starts.  Please follow our guidelines at all times.</dc:title>
  <dc:creator>Ronald Thomas</dc:creator>
  <cp:keywords>PUBLIC/NONE, PUBLIC / NONE</cp:keywords>
  <cp:lastModifiedBy>Ronald Thomas</cp:lastModifiedBy>
  <cp:revision>4</cp:revision>
  <dcterms:created xsi:type="dcterms:W3CDTF">2016-06-17T15:44:57Z</dcterms:created>
  <dcterms:modified xsi:type="dcterms:W3CDTF">2016-06-17T15:56:25Z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9e922718-4e78-47f9-b7dc-fbe432b85911</vt:lpwstr>
  </property>
  <property fmtid="{D5CDD505-2E9C-101B-9397-08002B2CF9AE}" pid="3" name="xClassification">
    <vt:lpwstr>PUBLIC / NONE</vt:lpwstr>
  </property>
  <property fmtid="{D5CDD505-2E9C-101B-9397-08002B2CF9AE}" pid="4" name="xVisual Markings">
    <vt:lpwstr>No Label</vt:lpwstr>
  </property>
</Properties>
</file>